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528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0DA9-1735-4253-8868-E2A0C4BEA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4D3DD-8EEF-4477-B35A-638B4BD50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CA34C-65A1-4C92-ADC6-BA036AD4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915EC-6852-44D6-BDF6-B025F4E1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83B4A-04C2-4468-8B41-766386AB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91BC-DF02-4B17-A00D-9D9B364E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730E7-BF61-427D-8805-B9589C160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FFE61-F9BB-4E09-B56C-2BBC5C89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BA65F-D690-44B5-82DF-195FCE14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978C1-417A-475F-BBC6-D4F3FE10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B356C-2BEF-44F2-BEC5-8125EEA33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8E862-3FB6-43F4-AD56-0D0C98523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4C301-D90F-46B5-8DE4-514C2E50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93EAA-FED1-4E0C-86EE-0F34D1D9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E137C-2715-43B3-B8C4-4C601CEF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2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93CB-4DB2-4592-B0A3-1773BC87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E16F9-7B93-4028-96E6-A3587F468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D59B7-AF70-49CF-A2CF-B9804422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D4C4B-29BD-4E38-B112-6AFCFC73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231E-3028-4DBB-8931-E3B78D47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7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D6C6-51C0-4166-AC8C-4A08B46A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84185-E756-41DF-B5A5-72B29B78D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1B6B2-1CD5-4380-86BD-32B4DF4E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55FA-B883-4160-AEF4-79AD05E9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8AC62-16EB-4EEC-9CB1-D03BEA08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5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A633-8BA2-4677-942B-A6A77D5F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6D78-903D-4FBD-9C72-1431AD985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556D1-20C8-4129-9905-FB533ECC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DF584-0544-439B-87E9-F5661EBB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7291C-DD1E-4BDA-BB2E-59FEBAE2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97AB8-A86D-4229-9A8D-A406EC3B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254E-EB7B-4446-9490-23B62A7A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78687-70D4-47FC-BBF8-F1341803E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5D602-FA98-4259-A740-5A3BDE974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83FC7-0759-4FEE-93D8-6F90B7789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8AAB0-BE5A-49B4-8E24-B2C5A2860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47207-1FC7-47EC-8F2E-EB1FCB62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28AEE-6F7B-480C-B5FC-DE01C6EB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AC71F-F6F0-46BD-9E44-6C95234F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245F-AE7C-401C-A73C-D71B3BE1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8D0B1-5FB9-4889-AE88-0BB9C599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A84A-1679-4E0D-9466-55886E45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8F85C-285D-41B0-96E0-7A82FB1A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5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6C5DC-1A0B-489A-803C-2BEC1EF7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F679A-480C-4504-B06A-B01F6164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D2A83-08AE-4568-9C92-713921F8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8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82E0-DAFA-444E-9F54-BCBDED07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009C-B1A0-4675-B519-6D948536E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B4EEA-B78A-4A0E-890A-3981C8F6B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74CFE-0944-473B-8402-2B4C4DEE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90022-1E9C-42E1-8439-8B656544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F3883-98D2-44C0-97AC-A3F66586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6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C65D-8102-451C-9749-03D1462E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8A6A5-3A0D-4671-ACF2-590F1C724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6AD0E-E1EF-4001-B106-02D904D71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9BDBD-A2E6-467C-9939-DF14FC41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3A764-947A-4362-8C91-7DF3E751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06FFF-9102-427C-9B7E-25A8BA76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7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4B8B8-7E0C-4C28-A2E0-FD79523D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B3018-7688-425B-9DAF-7EB8502E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E0797-C527-460A-BA4D-E1304EA09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DD86-FBC9-4394-8402-68EDD75DFD42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6289B-8D7E-42E3-B663-0BD1903D2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F87C-41ED-4B56-B02D-533864EF6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D81B-0B5C-4799-8902-7C01BC2C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2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6716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6716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253968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po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ghtsabe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tarwars-universe.com/personnage-1517-yoda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CB3812-C11B-4C18-8B35-4A597765E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E38EA9-D0C1-43C8-A701-C75C46358893}"/>
              </a:ext>
            </a:extLst>
          </p:cNvPr>
          <p:cNvSpPr txBox="1"/>
          <p:nvPr/>
        </p:nvSpPr>
        <p:spPr>
          <a:xfrm>
            <a:off x="6279054" y="2551837"/>
            <a:ext cx="5519080" cy="1754326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GCSE </a:t>
            </a:r>
            <a:r>
              <a:rPr lang="en-GB" sz="5400" b="1" dirty="0" err="1">
                <a:solidFill>
                  <a:schemeClr val="bg1"/>
                </a:solidFill>
                <a:latin typeface="Inter"/>
              </a:rPr>
              <a:t>BrightSparks</a:t>
            </a:r>
            <a:endParaRPr lang="en-GB" sz="5400" b="1" dirty="0">
              <a:solidFill>
                <a:schemeClr val="bg1"/>
              </a:solidFill>
              <a:latin typeface="Inter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Resources</a:t>
            </a:r>
          </a:p>
        </p:txBody>
      </p:sp>
      <p:pic>
        <p:nvPicPr>
          <p:cNvPr id="1026" name="Picture 2" descr="Homepage - LPO">
            <a:extLst>
              <a:ext uri="{FF2B5EF4-FFF2-40B4-BE49-F238E27FC236}">
                <a16:creationId xmlns:a16="http://schemas.microsoft.com/office/drawing/2014/main" id="{C8868185-8FA6-4798-862B-B3AE1112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8DE013-8608-4C4A-9C38-2B3E0137CD3C}"/>
              </a:ext>
            </a:extLst>
          </p:cNvPr>
          <p:cNvSpPr/>
          <p:nvPr/>
        </p:nvSpPr>
        <p:spPr>
          <a:xfrm>
            <a:off x="105406" y="5780104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The R K Charitable Trust,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2022</a:t>
            </a:r>
          </a:p>
        </p:txBody>
      </p:sp>
    </p:spTree>
    <p:extLst>
      <p:ext uri="{BB962C8B-B14F-4D97-AF65-F5344CB8AC3E}">
        <p14:creationId xmlns:p14="http://schemas.microsoft.com/office/powerpoint/2010/main" val="388136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607836" y="954160"/>
            <a:ext cx="1057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Inter"/>
              </a:rPr>
              <a:t>Structure (bars 1-30)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88C07A-7AE3-40B4-8606-9BD9F8994350}"/>
              </a:ext>
            </a:extLst>
          </p:cNvPr>
          <p:cNvSpPr/>
          <p:nvPr/>
        </p:nvSpPr>
        <p:spPr>
          <a:xfrm>
            <a:off x="369233" y="1959429"/>
            <a:ext cx="2616564" cy="41801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Intro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DBEFC1-944C-4196-AC5F-81CF44459C14}"/>
              </a:ext>
            </a:extLst>
          </p:cNvPr>
          <p:cNvSpPr/>
          <p:nvPr/>
        </p:nvSpPr>
        <p:spPr>
          <a:xfrm>
            <a:off x="3162196" y="1959429"/>
            <a:ext cx="2616564" cy="41801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A </a:t>
            </a:r>
            <a:r>
              <a:rPr lang="en-GB" sz="4800" b="1" dirty="0" err="1">
                <a:solidFill>
                  <a:schemeClr val="bg1"/>
                </a:solidFill>
              </a:rPr>
              <a:t>A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D4C74F-149C-4D33-88BC-651D1B055C2E}"/>
              </a:ext>
            </a:extLst>
          </p:cNvPr>
          <p:cNvSpPr/>
          <p:nvPr/>
        </p:nvSpPr>
        <p:spPr>
          <a:xfrm>
            <a:off x="6008498" y="1959429"/>
            <a:ext cx="2616564" cy="41801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B </a:t>
            </a:r>
            <a:r>
              <a:rPr lang="en-GB" sz="4000" b="1" dirty="0" err="1">
                <a:solidFill>
                  <a:schemeClr val="bg1"/>
                </a:solidFill>
              </a:rPr>
              <a:t>B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B2D21D-C1F5-4A54-B637-57348A15D6BF}"/>
              </a:ext>
            </a:extLst>
          </p:cNvPr>
          <p:cNvSpPr/>
          <p:nvPr/>
        </p:nvSpPr>
        <p:spPr>
          <a:xfrm>
            <a:off x="8854800" y="1959429"/>
            <a:ext cx="2616564" cy="41801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A </a:t>
            </a:r>
            <a:r>
              <a:rPr lang="en-GB" sz="4000" b="1" dirty="0" err="1">
                <a:solidFill>
                  <a:schemeClr val="bg1"/>
                </a:solidFill>
              </a:rPr>
              <a:t>A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37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607836" y="954160"/>
            <a:ext cx="1057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Inter"/>
              </a:rPr>
              <a:t>Structure (bars 30-end)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B2D21D-C1F5-4A54-B637-57348A15D6BF}"/>
              </a:ext>
            </a:extLst>
          </p:cNvPr>
          <p:cNvSpPr/>
          <p:nvPr/>
        </p:nvSpPr>
        <p:spPr>
          <a:xfrm>
            <a:off x="766457" y="1810139"/>
            <a:ext cx="10863528" cy="41801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FFFF"/>
                </a:solidFill>
              </a:rPr>
              <a:t>Short transition section </a:t>
            </a:r>
          </a:p>
          <a:p>
            <a:pPr marL="571500" indent="-571500" algn="ctr"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GB" sz="3600" b="1" dirty="0">
                <a:solidFill>
                  <a:srgbClr val="FFFFFF"/>
                </a:solidFill>
              </a:rPr>
              <a:t>Fanfare figures</a:t>
            </a:r>
          </a:p>
          <a:p>
            <a:pPr marL="571500" indent="-571500" algn="ctr"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GB" sz="3600" b="1" dirty="0">
                <a:solidFill>
                  <a:srgbClr val="FFFFFF"/>
                </a:solidFill>
              </a:rPr>
              <a:t>Sequences for violins</a:t>
            </a:r>
          </a:p>
          <a:p>
            <a:pPr marL="571500" indent="-571500" algn="ctr"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GB" sz="3600" b="1" dirty="0">
                <a:solidFill>
                  <a:srgbClr val="FFFFFF"/>
                </a:solidFill>
              </a:rPr>
              <a:t>Unstable harmony</a:t>
            </a:r>
          </a:p>
          <a:p>
            <a:pPr algn="ctr"/>
            <a:r>
              <a:rPr lang="en-GB" sz="4400" b="1" dirty="0">
                <a:solidFill>
                  <a:srgbClr val="FFFFFF"/>
                </a:solidFill>
              </a:rPr>
              <a:t>Then…</a:t>
            </a:r>
          </a:p>
          <a:p>
            <a:pPr algn="ctr"/>
            <a:r>
              <a:rPr lang="en-GB" sz="4400" b="1" u="sng" dirty="0">
                <a:solidFill>
                  <a:srgbClr val="FFFFFF"/>
                </a:solidFill>
              </a:rPr>
              <a:t>Images on screen dictate musical material </a:t>
            </a:r>
          </a:p>
        </p:txBody>
      </p:sp>
    </p:spTree>
    <p:extLst>
      <p:ext uri="{BB962C8B-B14F-4D97-AF65-F5344CB8AC3E}">
        <p14:creationId xmlns:p14="http://schemas.microsoft.com/office/powerpoint/2010/main" val="17526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607836" y="954160"/>
            <a:ext cx="105702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Inter"/>
              </a:rPr>
              <a:t>Stars and Sky Theme (bars 33-39) 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Lighter texture at bar 33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Lonely piccolo solo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High strings, celeste, vibraphone and harp reflect the sky, stars and planets on the screen</a:t>
            </a:r>
          </a:p>
        </p:txBody>
      </p:sp>
      <p:pic>
        <p:nvPicPr>
          <p:cNvPr id="5" name="Slide 114.jpg" descr="Slide 114.jpg">
            <a:extLst>
              <a:ext uri="{FF2B5EF4-FFF2-40B4-BE49-F238E27FC236}">
                <a16:creationId xmlns:a16="http://schemas.microsoft.com/office/drawing/2014/main" id="{6C442827-150E-4361-9BB4-DFFB6F6E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94" y="4540320"/>
            <a:ext cx="10719211" cy="1615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498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401216" y="1209603"/>
            <a:ext cx="110661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Inter"/>
              </a:rPr>
              <a:t>Death Star Motif (bars 39-44)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Scurrying strings and block chords from the trombones take us to the next section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Ominous, pounding tonic pedal (C)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Short, menacing brass fanfare with dissonant chords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Death star on screen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endParaRPr lang="en-GB" sz="4000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70054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653142" y="1256256"/>
            <a:ext cx="11206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Inter"/>
              </a:rPr>
              <a:t>Suspense (bars 44-51)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Time signature changes to 3/4 at bar 44 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Tonic pedal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Atonal cluster chords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b="1" dirty="0" err="1">
                <a:solidFill>
                  <a:srgbClr val="F528AA"/>
                </a:solidFill>
                <a:latin typeface="Inter"/>
              </a:rPr>
              <a:t>Homorhythmic</a:t>
            </a:r>
            <a:r>
              <a:rPr lang="en-GB" sz="4000" b="1" dirty="0">
                <a:solidFill>
                  <a:srgbClr val="F528AA"/>
                </a:solidFill>
                <a:latin typeface="Inter"/>
              </a:rPr>
              <a:t> = </a:t>
            </a:r>
            <a:r>
              <a:rPr lang="en-GB" sz="4000" dirty="0">
                <a:solidFill>
                  <a:srgbClr val="F528AA"/>
                </a:solidFill>
                <a:latin typeface="Inter"/>
              </a:rPr>
              <a:t>all players play the same rhythm at the same time</a:t>
            </a:r>
            <a:endParaRPr lang="en-GB" sz="4000" b="1" dirty="0">
              <a:solidFill>
                <a:srgbClr val="F528AA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55158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492967" y="1334771"/>
            <a:ext cx="11206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Inter"/>
              </a:rPr>
              <a:t>Battle (bars 51-end)</a:t>
            </a:r>
            <a:r>
              <a:rPr lang="en-GB" sz="4000" dirty="0">
                <a:latin typeface="Inter"/>
              </a:rPr>
              <a:t> 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C pedal continues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Brass triads (similar to bar 42)</a:t>
            </a:r>
          </a:p>
        </p:txBody>
      </p:sp>
    </p:spTree>
    <p:extLst>
      <p:ext uri="{BB962C8B-B14F-4D97-AF65-F5344CB8AC3E}">
        <p14:creationId xmlns:p14="http://schemas.microsoft.com/office/powerpoint/2010/main" val="112411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34ACF-D4A8-4E83-9847-AAD359E0D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2982F-6242-4748-9F8A-E38B0DE810D3}"/>
              </a:ext>
            </a:extLst>
          </p:cNvPr>
          <p:cNvSpPr txBox="1"/>
          <p:nvPr/>
        </p:nvSpPr>
        <p:spPr>
          <a:xfrm>
            <a:off x="6415385" y="2030976"/>
            <a:ext cx="5519080" cy="2862322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Inter"/>
              </a:rPr>
              <a:t>For more information about concerts, education projects, resources and recordings, visit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lpo.org.uk</a:t>
            </a:r>
            <a:endParaRPr lang="en-GB" sz="3600" b="1" dirty="0">
              <a:solidFill>
                <a:schemeClr val="bg1"/>
              </a:solidFill>
              <a:latin typeface="Inter"/>
            </a:endParaRPr>
          </a:p>
        </p:txBody>
      </p:sp>
      <p:pic>
        <p:nvPicPr>
          <p:cNvPr id="4" name="Picture 2" descr="Homepage - LPO">
            <a:extLst>
              <a:ext uri="{FF2B5EF4-FFF2-40B4-BE49-F238E27FC236}">
                <a16:creationId xmlns:a16="http://schemas.microsoft.com/office/drawing/2014/main" id="{3E14A740-E064-4E13-AE4D-DD24C263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957802-DCA7-4304-A421-2C46067CA5ED}"/>
              </a:ext>
            </a:extLst>
          </p:cNvPr>
          <p:cNvSpPr/>
          <p:nvPr/>
        </p:nvSpPr>
        <p:spPr>
          <a:xfrm>
            <a:off x="52703" y="5965448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The R K Charitable Trust,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2022</a:t>
            </a:r>
          </a:p>
        </p:txBody>
      </p:sp>
    </p:spTree>
    <p:extLst>
      <p:ext uri="{BB962C8B-B14F-4D97-AF65-F5344CB8AC3E}">
        <p14:creationId xmlns:p14="http://schemas.microsoft.com/office/powerpoint/2010/main" val="24698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4D44C-A159-4D27-AC29-C2E2FB29E154}"/>
              </a:ext>
            </a:extLst>
          </p:cNvPr>
          <p:cNvSpPr txBox="1"/>
          <p:nvPr/>
        </p:nvSpPr>
        <p:spPr>
          <a:xfrm>
            <a:off x="377073" y="499622"/>
            <a:ext cx="55034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latin typeface="Inter"/>
              </a:rPr>
              <a:t>John Williams</a:t>
            </a:r>
          </a:p>
          <a:p>
            <a:r>
              <a:rPr lang="en-GB" sz="5400" dirty="0">
                <a:latin typeface="Inter"/>
              </a:rPr>
              <a:t>(b. 1932)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3EB6E-A09A-4002-AC50-2068FF916ABB}"/>
              </a:ext>
            </a:extLst>
          </p:cNvPr>
          <p:cNvSpPr txBox="1"/>
          <p:nvPr/>
        </p:nvSpPr>
        <p:spPr>
          <a:xfrm>
            <a:off x="547840" y="2530947"/>
            <a:ext cx="564603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i="1" dirty="0">
                <a:latin typeface="Inter"/>
              </a:rPr>
              <a:t>Star Wars Main</a:t>
            </a:r>
          </a:p>
          <a:p>
            <a:pPr algn="ctr"/>
            <a:r>
              <a:rPr lang="en-GB" sz="6600" b="1" i="1" dirty="0">
                <a:latin typeface="Inter"/>
              </a:rPr>
              <a:t>Theme</a:t>
            </a:r>
          </a:p>
          <a:p>
            <a:pPr algn="ctr"/>
            <a:r>
              <a:rPr lang="en-GB" sz="5400" dirty="0">
                <a:latin typeface="Inter"/>
              </a:rPr>
              <a:t>(1977)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59CD0-FE89-44FF-BAA1-991BA4E1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68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4D44C-A159-4D27-AC29-C2E2FB29E154}"/>
              </a:ext>
            </a:extLst>
          </p:cNvPr>
          <p:cNvSpPr txBox="1"/>
          <p:nvPr/>
        </p:nvSpPr>
        <p:spPr>
          <a:xfrm>
            <a:off x="405353" y="348793"/>
            <a:ext cx="55034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latin typeface="Inter"/>
              </a:rPr>
              <a:t>John Williams</a:t>
            </a:r>
          </a:p>
          <a:p>
            <a:r>
              <a:rPr lang="en-GB" sz="5400" dirty="0">
                <a:latin typeface="Inter"/>
              </a:rPr>
              <a:t>(b. 1932)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0428C-F8CA-405C-A99E-C936E85B7B0A}"/>
              </a:ext>
            </a:extLst>
          </p:cNvPr>
          <p:cNvSpPr txBox="1"/>
          <p:nvPr/>
        </p:nvSpPr>
        <p:spPr>
          <a:xfrm>
            <a:off x="131975" y="2234153"/>
            <a:ext cx="6287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sz="4000" dirty="0">
                <a:latin typeface="Inter"/>
              </a:rPr>
              <a:t>American film composer</a:t>
            </a:r>
          </a:p>
          <a:p>
            <a:pPr marL="571500" indent="-5715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GB" sz="4000" dirty="0">
                <a:latin typeface="Inter"/>
              </a:rPr>
              <a:t>Famous for symphonic scores with </a:t>
            </a:r>
            <a:r>
              <a:rPr lang="en-GB" sz="4000" dirty="0">
                <a:solidFill>
                  <a:srgbClr val="F5118C"/>
                </a:solidFill>
                <a:latin typeface="Inter"/>
              </a:rPr>
              <a:t>leitmotifs</a:t>
            </a:r>
            <a:endParaRPr lang="en-GB" sz="4000" dirty="0">
              <a:latin typeface="Inte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2E5AD-3E23-46B2-9ECF-3B2406CE4D7A}"/>
              </a:ext>
            </a:extLst>
          </p:cNvPr>
          <p:cNvSpPr txBox="1"/>
          <p:nvPr/>
        </p:nvSpPr>
        <p:spPr>
          <a:xfrm>
            <a:off x="405353" y="4503366"/>
            <a:ext cx="6117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5118C"/>
                </a:solidFill>
              </a:rPr>
              <a:t>Leitmotif = </a:t>
            </a:r>
            <a:r>
              <a:rPr lang="en-GB" sz="2800" dirty="0">
                <a:solidFill>
                  <a:srgbClr val="F5118C"/>
                </a:solidFill>
              </a:rPr>
              <a:t>small music idea that represents a place, character, emotion, theme etc within the film’s story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193323-F846-474C-857A-E080EC2F2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68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BF9E81-AF5D-45DD-BC1A-0B4AE3BDC345}"/>
              </a:ext>
            </a:extLst>
          </p:cNvPr>
          <p:cNvSpPr txBox="1"/>
          <p:nvPr/>
        </p:nvSpPr>
        <p:spPr>
          <a:xfrm>
            <a:off x="1701482" y="2705725"/>
            <a:ext cx="40150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b="1" dirty="0">
                <a:latin typeface="Inter"/>
              </a:rPr>
              <a:t>Analysis</a:t>
            </a:r>
            <a:endParaRPr lang="en-GB" sz="8800" dirty="0">
              <a:latin typeface="Inte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7C277-5DDB-4E32-929D-9F1293C9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3" b="96596" l="6723" r="89916">
                        <a14:foregroundMark x1="34874" y1="92908" x2="34874" y2="92908"/>
                        <a14:foregroundMark x1="25420" y1="96596" x2="25420" y2="96596"/>
                        <a14:foregroundMark x1="34034" y1="50780" x2="34034" y2="50780"/>
                        <a14:foregroundMark x1="23739" y1="41135" x2="23739" y2="41135"/>
                        <a14:foregroundMark x1="26891" y1="41844" x2="26891" y2="41844"/>
                        <a14:foregroundMark x1="28992" y1="44113" x2="28992" y2="44113"/>
                        <a14:foregroundMark x1="30252" y1="45816" x2="30252" y2="45816"/>
                        <a14:foregroundMark x1="27101" y1="39716" x2="27101" y2="39716"/>
                        <a14:foregroundMark x1="25420" y1="36028" x2="25420" y2="36028"/>
                        <a14:foregroundMark x1="24160" y1="33191" x2="24160" y2="33191"/>
                        <a14:foregroundMark x1="22689" y1="30355" x2="22689" y2="30355"/>
                        <a14:foregroundMark x1="21008" y1="24681" x2="21008" y2="24681"/>
                        <a14:foregroundMark x1="17227" y1="18582" x2="17227" y2="18582"/>
                        <a14:foregroundMark x1="14916" y1="16596" x2="14916" y2="16596"/>
                        <a14:foregroundMark x1="13235" y1="11773" x2="13235" y2="11773"/>
                        <a14:foregroundMark x1="9664" y1="7234" x2="9664" y2="6809"/>
                        <a14:foregroundMark x1="8613" y1="3546" x2="8613" y2="3546"/>
                        <a14:foregroundMark x1="9874" y1="5816" x2="9874" y2="5816"/>
                        <a14:foregroundMark x1="8824" y1="4681" x2="8824" y2="4681"/>
                        <a14:foregroundMark x1="10714" y1="4823" x2="10714" y2="4823"/>
                        <a14:foregroundMark x1="13025" y1="8227" x2="13025" y2="8227"/>
                        <a14:foregroundMark x1="14916" y1="11064" x2="14916" y2="11064"/>
                        <a14:foregroundMark x1="16597" y1="14468" x2="16597" y2="14468"/>
                        <a14:foregroundMark x1="18697" y1="18440" x2="18697" y2="18440"/>
                        <a14:foregroundMark x1="20378" y1="21418" x2="20378" y2="21418"/>
                        <a14:foregroundMark x1="22059" y1="23830" x2="22269" y2="24113"/>
                        <a14:foregroundMark x1="23529" y1="27092" x2="23950" y2="27801"/>
                        <a14:foregroundMark x1="26050" y1="31064" x2="26050" y2="31064"/>
                        <a14:foregroundMark x1="27941" y1="34752" x2="27941" y2="34752"/>
                        <a14:foregroundMark x1="17857" y1="16596" x2="17857" y2="16596"/>
                        <a14:foregroundMark x1="14286" y1="8936" x2="14286" y2="8936"/>
                        <a14:foregroundMark x1="11765" y1="5106" x2="11765" y2="5106"/>
                        <a14:foregroundMark x1="10504" y1="3404" x2="10504" y2="3404"/>
                        <a14:foregroundMark x1="9664" y1="2837" x2="9664" y2="2837"/>
                        <a14:foregroundMark x1="8193" y1="2695" x2="8193" y2="2695"/>
                        <a14:foregroundMark x1="6723" y1="3688" x2="6723" y2="3688"/>
                        <a14:foregroundMark x1="51261" y1="32057" x2="51261" y2="32057"/>
                        <a14:foregroundMark x1="55462" y1="34894" x2="55462" y2="34894"/>
                        <a14:foregroundMark x1="57983" y1="36170" x2="57983" y2="36170"/>
                        <a14:backgroundMark x1="75420" y1="86809" x2="75420" y2="8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4903" y="976268"/>
            <a:ext cx="3910476" cy="5791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D3BC1E-82A5-44B9-8215-F1928EFD3EAD}"/>
              </a:ext>
            </a:extLst>
          </p:cNvPr>
          <p:cNvSpPr/>
          <p:nvPr/>
        </p:nvSpPr>
        <p:spPr>
          <a:xfrm>
            <a:off x="-8973" y="6425128"/>
            <a:ext cx="491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Inter"/>
              </a:rPr>
              <a:t>* Bar numbers taken from Edexcel GCSE anthology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7C012-C7A1-4E52-90C0-72D019F0E8A1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</p:spTree>
    <p:extLst>
      <p:ext uri="{BB962C8B-B14F-4D97-AF65-F5344CB8AC3E}">
        <p14:creationId xmlns:p14="http://schemas.microsoft.com/office/powerpoint/2010/main" val="362393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607836" y="1170463"/>
            <a:ext cx="105702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Inter"/>
              </a:rPr>
              <a:t>Introduction and Fanfare (bars 1-4)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Main theme begins with a ‘burst’ of fanfare from the brass section – features classic fanfare figures: arpeggios, repeated staccato notes, </a:t>
            </a:r>
            <a:r>
              <a:rPr lang="en-GB" sz="4000" dirty="0" err="1">
                <a:latin typeface="Inter"/>
              </a:rPr>
              <a:t>tripets</a:t>
            </a:r>
            <a:r>
              <a:rPr lang="en-GB" sz="4000" dirty="0">
                <a:latin typeface="Inter"/>
              </a:rPr>
              <a:t>, sextuplets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Fast tempo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Bb major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Time signature is 4/4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b="1" dirty="0">
                <a:solidFill>
                  <a:srgbClr val="F528AA"/>
                </a:solidFill>
                <a:latin typeface="Inter"/>
              </a:rPr>
              <a:t>Quartal harmony = </a:t>
            </a:r>
            <a:r>
              <a:rPr lang="en-GB" sz="4000" dirty="0">
                <a:solidFill>
                  <a:srgbClr val="F528AA"/>
                </a:solidFill>
                <a:latin typeface="Inter"/>
              </a:rPr>
              <a:t>chords based on 4ths</a:t>
            </a:r>
          </a:p>
        </p:txBody>
      </p:sp>
    </p:spTree>
    <p:extLst>
      <p:ext uri="{BB962C8B-B14F-4D97-AF65-F5344CB8AC3E}">
        <p14:creationId xmlns:p14="http://schemas.microsoft.com/office/powerpoint/2010/main" val="273758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598506" y="1058496"/>
            <a:ext cx="10570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Inter"/>
              </a:rPr>
              <a:t>Luke’s Theme (A) (bars 4-11)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March-like – associated with heroism, adventure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Brass accompanied by syncopated chords from lower strings and inverted tonic pedal from violins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Homophonic</a:t>
            </a:r>
          </a:p>
        </p:txBody>
      </p:sp>
    </p:spTree>
    <p:extLst>
      <p:ext uri="{BB962C8B-B14F-4D97-AF65-F5344CB8AC3E}">
        <p14:creationId xmlns:p14="http://schemas.microsoft.com/office/powerpoint/2010/main" val="236680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635827" y="1036145"/>
            <a:ext cx="105702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Inter"/>
              </a:rPr>
              <a:t>Luke’s Theme (A) (bars 4-11)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Melody features a distinctive leap of a 5</a:t>
            </a:r>
            <a:r>
              <a:rPr lang="en-GB" sz="4000" baseline="30000" dirty="0">
                <a:latin typeface="Inter"/>
              </a:rPr>
              <a:t>th</a:t>
            </a:r>
            <a:r>
              <a:rPr lang="en-GB" sz="4000" dirty="0">
                <a:latin typeface="Inter"/>
              </a:rPr>
              <a:t> from tonic to dominant 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Later that interval is inverted to become a falling 4</a:t>
            </a:r>
            <a:r>
              <a:rPr lang="en-GB" sz="4000" baseline="30000" dirty="0">
                <a:latin typeface="Inter"/>
              </a:rPr>
              <a:t>th</a:t>
            </a:r>
            <a:r>
              <a:rPr lang="en-GB" sz="4000" dirty="0">
                <a:latin typeface="Inter"/>
              </a:rPr>
              <a:t>, still tonic to dominant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endParaRPr lang="en-GB" sz="4000" dirty="0">
              <a:latin typeface="Inter"/>
            </a:endParaRPr>
          </a:p>
          <a:p>
            <a:pPr marL="571500" indent="-571500">
              <a:buBlip>
                <a:blip r:embed="rId2">
                  <a:extLst/>
                </a:blip>
              </a:buBlip>
            </a:pPr>
            <a:endParaRPr lang="en-GB" sz="4000" dirty="0">
              <a:latin typeface="Inter"/>
            </a:endParaRPr>
          </a:p>
          <a:p>
            <a:endParaRPr lang="en-GB" sz="4000" dirty="0">
              <a:latin typeface="Inter"/>
            </a:endParaRP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Theme made up of two balanced 4-bar phrases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06D53-5053-4B48-8854-D6AABB967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09" y="4109240"/>
            <a:ext cx="9228582" cy="18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598506" y="1058496"/>
            <a:ext cx="10570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C000"/>
                </a:solidFill>
                <a:latin typeface="Inter"/>
              </a:rPr>
              <a:t>Theme B (bars 11-21)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Played by strings, doubled so stretched across 3 octaves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Accents from glockenspiel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Begins with anacrusis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Mostly conjunct but features a leap of a 6</a:t>
            </a:r>
            <a:r>
              <a:rPr lang="en-GB" sz="4000" baseline="30000" dirty="0">
                <a:latin typeface="Inter"/>
              </a:rPr>
              <a:t>th</a:t>
            </a:r>
            <a:endParaRPr lang="en-GB" sz="4000" dirty="0">
              <a:latin typeface="Inter"/>
            </a:endParaRP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Made up of two balanced, 4-bar phrases</a:t>
            </a:r>
          </a:p>
        </p:txBody>
      </p:sp>
    </p:spTree>
    <p:extLst>
      <p:ext uri="{BB962C8B-B14F-4D97-AF65-F5344CB8AC3E}">
        <p14:creationId xmlns:p14="http://schemas.microsoft.com/office/powerpoint/2010/main" val="332730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8A23B-121B-4A75-84D2-705EE1013ED8}"/>
              </a:ext>
            </a:extLst>
          </p:cNvPr>
          <p:cNvSpPr txBox="1"/>
          <p:nvPr/>
        </p:nvSpPr>
        <p:spPr>
          <a:xfrm>
            <a:off x="1791478" y="329937"/>
            <a:ext cx="8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Star Wars Main Theme – 1977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332B-2923-4E72-899D-185330AF0CE8}"/>
              </a:ext>
            </a:extLst>
          </p:cNvPr>
          <p:cNvSpPr txBox="1"/>
          <p:nvPr/>
        </p:nvSpPr>
        <p:spPr>
          <a:xfrm>
            <a:off x="607836" y="954160"/>
            <a:ext cx="10570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C000"/>
                </a:solidFill>
                <a:latin typeface="Inter"/>
              </a:rPr>
              <a:t>Theme B (bars 11-21)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Second phrase ends with Bb minor scale to the dominant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r>
              <a:rPr lang="en-GB" sz="4000" dirty="0">
                <a:latin typeface="Inter"/>
              </a:rPr>
              <a:t>Contrary motion – downwards and upwards at the same time</a:t>
            </a:r>
          </a:p>
          <a:p>
            <a:pPr marL="571500" indent="-571500">
              <a:buBlip>
                <a:blip r:embed="rId2">
                  <a:extLst/>
                </a:blip>
              </a:buBlip>
            </a:pPr>
            <a:endParaRPr lang="en-GB" sz="4000" dirty="0">
              <a:latin typeface="Int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87D01-24DC-4760-B63A-676D14C2C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44" y="4398327"/>
            <a:ext cx="9719512" cy="19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620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Smith</dc:creator>
  <cp:lastModifiedBy>Hannah Smith</cp:lastModifiedBy>
  <cp:revision>13</cp:revision>
  <dcterms:created xsi:type="dcterms:W3CDTF">2022-12-15T15:17:36Z</dcterms:created>
  <dcterms:modified xsi:type="dcterms:W3CDTF">2022-12-20T16:42:56Z</dcterms:modified>
</cp:coreProperties>
</file>